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296" r:id="rId3"/>
    <p:sldId id="287" r:id="rId4"/>
    <p:sldId id="289" r:id="rId5"/>
    <p:sldId id="295" r:id="rId6"/>
    <p:sldId id="290" r:id="rId7"/>
    <p:sldId id="291" r:id="rId8"/>
    <p:sldId id="294" r:id="rId9"/>
    <p:sldId id="271" r:id="rId10"/>
  </p:sldIdLst>
  <p:sldSz cx="9144000" cy="6858000" type="screen4x3"/>
  <p:notesSz cx="6735763" cy="98663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66"/>
    <a:srgbClr val="FF0099"/>
    <a:srgbClr val="333399"/>
    <a:srgbClr val="669999"/>
    <a:srgbClr val="6600CC"/>
    <a:srgbClr val="FF6699"/>
    <a:srgbClr val="000058"/>
    <a:srgbClr val="3E79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2" autoAdjust="0"/>
    <p:restoredTop sz="94660"/>
  </p:normalViewPr>
  <p:slideViewPr>
    <p:cSldViewPr>
      <p:cViewPr>
        <p:scale>
          <a:sx n="90" d="100"/>
          <a:sy n="90" d="100"/>
        </p:scale>
        <p:origin x="-4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48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616" y="0"/>
            <a:ext cx="2919147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9148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616" y="9372997"/>
            <a:ext cx="2919147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69220D-4DCC-407A-A593-67E9F68E775A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1145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48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616" y="0"/>
            <a:ext cx="2919147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68" y="4686499"/>
            <a:ext cx="4940828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997"/>
            <a:ext cx="2919148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616" y="9372997"/>
            <a:ext cx="2919147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233CB8C-862A-4A1B-93F2-81D1D365AE4F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605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pic>
        <p:nvPicPr>
          <p:cNvPr id="3" name="Picture 30" descr="PP3"/>
          <p:cNvPicPr>
            <a:picLocks noChangeAspect="1" noChangeArrowheads="1"/>
          </p:cNvPicPr>
          <p:nvPr userDrawn="1"/>
        </p:nvPicPr>
        <p:blipFill>
          <a:blip r:embed="rId2" cstate="email"/>
          <a:stretch>
            <a:fillRect/>
          </a:stretch>
        </p:blipFill>
        <p:spPr bwMode="auto">
          <a:xfrm>
            <a:off x="-36512" y="-27384"/>
            <a:ext cx="9180511" cy="689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573961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0249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199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199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877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PP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7815" name="Picture 7" descr="PP4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481" y="0"/>
            <a:ext cx="9139038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708275"/>
            <a:ext cx="8207375" cy="1031875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Speaker title/organisation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8207375" cy="1470025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75853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38599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20636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0641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423070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25164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74046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PP2"/>
          <p:cNvPicPr>
            <a:picLocks noChangeAspect="1" noChangeArrowheads="1"/>
          </p:cNvPicPr>
          <p:nvPr userDrawn="1"/>
        </p:nvPicPr>
        <p:blipFill>
          <a:blip r:embed="rId14" cstate="email"/>
          <a:stretch>
            <a:fillRect/>
          </a:stretch>
        </p:blipFill>
        <p:spPr bwMode="auto">
          <a:xfrm>
            <a:off x="-34468" y="1"/>
            <a:ext cx="9176439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39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37220" y="1268760"/>
            <a:ext cx="82296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altLang="ja-JP" sz="3600" b="1" kern="0" dirty="0" smtClean="0">
                <a:latin typeface="+mj-lt"/>
                <a:ea typeface="+mj-ea"/>
                <a:cs typeface="+mj-cs"/>
              </a:rPr>
              <a:t>The Latest of Spatial Web Services Provided by NGIAs</a:t>
            </a:r>
            <a:endParaRPr kumimoji="0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115616" y="4725144"/>
            <a:ext cx="727280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1" hangingPunct="1">
              <a:spcBef>
                <a:spcPct val="20000"/>
              </a:spcBef>
              <a:defRPr/>
            </a:pPr>
            <a:r>
              <a:rPr lang="en-GB" altLang="ja-JP" sz="1800" i="1" kern="0" dirty="0" smtClean="0"/>
              <a:t>Presenters' Name and Title</a:t>
            </a:r>
          </a:p>
          <a:p>
            <a:pPr lvl="0" algn="ctr" eaLnBrk="1" hangingPunct="1">
              <a:spcBef>
                <a:spcPct val="20000"/>
              </a:spcBef>
              <a:defRPr/>
            </a:pPr>
            <a:r>
              <a:rPr lang="en-GB" altLang="ja-JP" sz="1800" i="1" kern="0" dirty="0" smtClean="0"/>
              <a:t>Organization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556" y="40466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Second UN-GGIM-AP Plenary Meeting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27884" y="328498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Teheran Iran</a:t>
            </a:r>
          </a:p>
          <a:p>
            <a:pPr algn="ctr"/>
            <a:r>
              <a:rPr kumimoji="1" lang="en-US" altLang="ja-JP" sz="2000" dirty="0" smtClean="0"/>
              <a:t>29 October 2013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27784" y="3966155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i="1" dirty="0" smtClean="0">
                <a:solidFill>
                  <a:srgbClr val="FFFF00"/>
                </a:solidFill>
              </a:rPr>
              <a:t>Draft Template</a:t>
            </a:r>
            <a:endParaRPr kumimoji="1" lang="ja-JP" altLang="en-US" sz="4800" i="1" dirty="0">
              <a:solidFill>
                <a:srgbClr val="FFFF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26369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ja-JP" b="1" i="1" kern="0" dirty="0" smtClean="0"/>
              <a:t>Country Name</a:t>
            </a:r>
            <a:endParaRPr lang="ja-JP" altLang="ja-JP" b="1" i="1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993775"/>
          </a:xfrm>
        </p:spPr>
        <p:txBody>
          <a:bodyPr/>
          <a:lstStyle/>
          <a:p>
            <a:r>
              <a:rPr kumimoji="1" lang="en-US" altLang="ja-JP" b="1" dirty="0" smtClean="0"/>
              <a:t>Outline</a:t>
            </a:r>
            <a:endParaRPr kumimoji="1" lang="ja-JP" altLang="en-US" b="1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Name of Geospatial Information Web Services Platform and Key Features</a:t>
            </a:r>
          </a:p>
          <a:p>
            <a:r>
              <a:rPr kumimoji="1" lang="en-US" altLang="ja-JP" dirty="0" smtClean="0"/>
              <a:t>Serviced Data via the Platform</a:t>
            </a:r>
          </a:p>
          <a:p>
            <a:r>
              <a:rPr kumimoji="1" lang="en-US" altLang="ja-JP" dirty="0" smtClean="0"/>
              <a:t>Use Cases of the Platform</a:t>
            </a:r>
          </a:p>
          <a:p>
            <a:r>
              <a:rPr kumimoji="1" lang="en-US" altLang="ja-JP" dirty="0" smtClean="0">
                <a:latin typeface="+mj-ea"/>
              </a:rPr>
              <a:t>Use Policy of the Platform</a:t>
            </a:r>
            <a:endParaRPr kumimoji="1" lang="en-US" altLang="ja-JP" dirty="0" smtClean="0"/>
          </a:p>
          <a:p>
            <a:r>
              <a:rPr kumimoji="1" lang="en-US" altLang="ja-JP" dirty="0" smtClean="0"/>
              <a:t>Use Policy of Base Map and Base Photo</a:t>
            </a:r>
            <a:br>
              <a:rPr kumimoji="1" lang="en-US" altLang="ja-JP" dirty="0" smtClean="0"/>
            </a:br>
            <a:r>
              <a:rPr kumimoji="1" lang="en-US" altLang="ja-JP" dirty="0" smtClean="0"/>
              <a:t> (in the case that base map and photo can be used separately from the Platform)</a:t>
            </a:r>
          </a:p>
          <a:p>
            <a:r>
              <a:rPr kumimoji="1" lang="en-US" altLang="ja-JP" dirty="0" smtClean="0"/>
              <a:t>Challenges and Future Works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116632"/>
            <a:ext cx="8229600" cy="993775"/>
          </a:xfrm>
        </p:spPr>
        <p:txBody>
          <a:bodyPr/>
          <a:lstStyle/>
          <a:p>
            <a:r>
              <a:rPr kumimoji="1" lang="en-US" altLang="ja-JP" b="1" dirty="0" smtClean="0"/>
              <a:t>Name of Geospatial Information Web Services Platform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124744"/>
            <a:ext cx="4319711" cy="475252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[Year of First Creation]</a:t>
            </a:r>
          </a:p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[Current Creation Version Number]</a:t>
            </a:r>
          </a:p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[Key Features and Functions of Platform]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4048" y="1124744"/>
            <a:ext cx="3888432" cy="45243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kumimoji="1" lang="en-US" altLang="ja-JP" sz="1800" b="1" i="1" dirty="0" smtClean="0">
                <a:solidFill>
                  <a:schemeClr val="tx1"/>
                </a:solidFill>
                <a:latin typeface="+mj-lt"/>
              </a:rPr>
              <a:t>Insert Screen Shots of Platform</a:t>
            </a: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  <a:p>
            <a:endParaRPr kumimoji="1" lang="en-US" altLang="ja-JP" sz="1800" b="1" i="1" dirty="0" smtClean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Serviced Data via the Platform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268760"/>
            <a:ext cx="4247703" cy="46805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en-US" altLang="ja-JP" sz="1600" b="1" dirty="0" smtClean="0">
                <a:latin typeface="+mj-lt"/>
              </a:rPr>
              <a:t>Base Map</a:t>
            </a: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[Name of Origin of Base Map]</a:t>
            </a: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[Cover Area]</a:t>
            </a: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[Scale]</a:t>
            </a:r>
          </a:p>
          <a:p>
            <a:pPr lvl="1">
              <a:buNone/>
            </a:pPr>
            <a:endParaRPr kumimoji="1" lang="en-US" altLang="ja-JP" sz="1600" b="1" dirty="0" smtClean="0">
              <a:latin typeface="+mj-lt"/>
            </a:endParaRPr>
          </a:p>
          <a:p>
            <a:r>
              <a:rPr kumimoji="1" lang="en-US" altLang="ja-JP" sz="1600" b="1" dirty="0" smtClean="0">
                <a:latin typeface="+mj-lt"/>
              </a:rPr>
              <a:t>Base Photo</a:t>
            </a: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[Air Photo or Satellite]</a:t>
            </a: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[Cover Area]</a:t>
            </a: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[Scale]</a:t>
            </a:r>
          </a:p>
          <a:p>
            <a:pPr lvl="1">
              <a:buNone/>
            </a:pPr>
            <a:endParaRPr kumimoji="1" lang="en-US" altLang="ja-JP" sz="1600" b="1" dirty="0" smtClean="0">
              <a:latin typeface="+mj-lt"/>
            </a:endParaRPr>
          </a:p>
          <a:p>
            <a:r>
              <a:rPr kumimoji="1" lang="en-US" altLang="ja-JP" sz="1600" b="1" dirty="0" smtClean="0">
                <a:latin typeface="+mj-lt"/>
              </a:rPr>
              <a:t>Selectable Geospatial Data to Overlay </a:t>
            </a:r>
            <a:r>
              <a:rPr kumimoji="1" lang="en-US" altLang="ja-JP" sz="1400" b="1" dirty="0" smtClean="0">
                <a:latin typeface="+mj-lt"/>
              </a:rPr>
              <a:t>(ex. 3D Building Layer In Google Earth)</a:t>
            </a:r>
            <a:endParaRPr kumimoji="1" lang="en-US" altLang="ja-JP" sz="1600" b="1" dirty="0" smtClean="0">
              <a:latin typeface="+mj-lt"/>
            </a:endParaRPr>
          </a:p>
          <a:p>
            <a:pPr lvl="1">
              <a:buNone/>
            </a:pPr>
            <a:r>
              <a:rPr kumimoji="1" lang="en-US" altLang="ja-JP" sz="1600" b="1" dirty="0" smtClean="0">
                <a:latin typeface="+mj-lt"/>
              </a:rPr>
              <a:t>[Name of Data]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60032" y="1268760"/>
            <a:ext cx="4104456" cy="501675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kumimoji="1" lang="en-US" altLang="ja-JP" sz="2000" b="1" i="1" dirty="0" smtClean="0">
                <a:solidFill>
                  <a:schemeClr val="tx1"/>
                </a:solidFill>
                <a:latin typeface="+mj-lt"/>
              </a:rPr>
              <a:t>Insert </a:t>
            </a:r>
            <a:r>
              <a:rPr kumimoji="1" lang="en-US" altLang="ja-JP" sz="2000" b="1" i="1" dirty="0" smtClean="0">
                <a:solidFill>
                  <a:schemeClr val="tx1"/>
                </a:solidFill>
              </a:rPr>
              <a:t>Screen Shots</a:t>
            </a:r>
            <a:r>
              <a:rPr kumimoji="1" lang="en-US" altLang="ja-JP" sz="2000" b="1" i="1" dirty="0" smtClean="0">
                <a:solidFill>
                  <a:schemeClr val="tx1"/>
                </a:solidFill>
                <a:latin typeface="+mj-lt"/>
              </a:rPr>
              <a:t> of Serviced Data</a:t>
            </a: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0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kumimoji="1" lang="en-US" altLang="ja-JP" sz="2000" b="1" i="1" dirty="0" smtClean="0">
                <a:solidFill>
                  <a:schemeClr val="tx1"/>
                </a:solidFill>
                <a:latin typeface="+mj-lt"/>
              </a:rPr>
              <a:t> </a:t>
            </a:r>
            <a:endParaRPr kumimoji="1" lang="ja-JP" altLang="en-US" sz="2000" b="1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29600" cy="993775"/>
          </a:xfrm>
        </p:spPr>
        <p:txBody>
          <a:bodyPr/>
          <a:lstStyle/>
          <a:p>
            <a:r>
              <a:rPr kumimoji="1" lang="en-US" altLang="ja-JP" b="1" dirty="0" smtClean="0"/>
              <a:t>Use Cases of the Platform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268760"/>
            <a:ext cx="4320480" cy="4536504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[Use Cases by Public Sector]</a:t>
            </a:r>
          </a:p>
          <a:p>
            <a:endParaRPr kumimoji="1" lang="en-US" altLang="ja-JP" b="1" dirty="0" smtClean="0">
              <a:latin typeface="+mj-lt"/>
            </a:endParaRPr>
          </a:p>
          <a:p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[Use Cases by Private Sector]</a:t>
            </a:r>
            <a:endParaRPr kumimoji="1" lang="ja-JP" altLang="en-US" b="1" dirty="0"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60032" y="1268760"/>
            <a:ext cx="4104456" cy="452431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kumimoji="1" lang="en-US" altLang="ja-JP" sz="2400" b="1" i="1" dirty="0" smtClean="0">
                <a:solidFill>
                  <a:schemeClr val="tx1"/>
                </a:solidFill>
                <a:latin typeface="+mj-lt"/>
              </a:rPr>
              <a:t>Insert </a:t>
            </a:r>
            <a:r>
              <a:rPr kumimoji="1" lang="en-US" altLang="ja-JP" sz="2400" b="1" i="1" dirty="0" smtClean="0">
                <a:solidFill>
                  <a:schemeClr val="tx1"/>
                </a:solidFill>
              </a:rPr>
              <a:t>Screen Shot</a:t>
            </a:r>
            <a:r>
              <a:rPr kumimoji="1" lang="en-US" altLang="ja-JP" sz="2400" b="1" i="1" dirty="0" smtClean="0">
                <a:solidFill>
                  <a:schemeClr val="tx1"/>
                </a:solidFill>
                <a:latin typeface="+mj-lt"/>
              </a:rPr>
              <a:t>s of Use Case</a:t>
            </a: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kumimoji="1" lang="en-US" altLang="ja-JP" sz="2400" b="1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kumimoji="1" lang="en-US" altLang="ja-JP" sz="2400" b="1" i="1" dirty="0" smtClean="0">
                <a:solidFill>
                  <a:schemeClr val="tx1"/>
                </a:solidFill>
                <a:latin typeface="+mj-lt"/>
              </a:rPr>
              <a:t> </a:t>
            </a:r>
            <a:endParaRPr kumimoji="1" lang="ja-JP" altLang="en-US" sz="2400" b="1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+mj-ea"/>
              </a:rPr>
              <a:t>Use Policy of the Platform</a:t>
            </a:r>
            <a:endParaRPr kumimoji="1" lang="ja-JP" altLang="en-US" b="1" dirty="0">
              <a:latin typeface="+mj-ea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196752"/>
            <a:ext cx="8229600" cy="475252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kumimoji="1" lang="en-US" altLang="ja-JP" b="1" dirty="0" smtClean="0">
                <a:latin typeface="+mj-ea"/>
                <a:ea typeface="+mj-ea"/>
              </a:rPr>
              <a:t>[Use Policy for Public Sector]</a:t>
            </a:r>
          </a:p>
          <a:p>
            <a:endParaRPr kumimoji="1" lang="en-US" altLang="ja-JP" b="1" dirty="0" smtClean="0">
              <a:latin typeface="+mj-ea"/>
              <a:ea typeface="+mj-ea"/>
            </a:endParaRPr>
          </a:p>
          <a:p>
            <a:endParaRPr kumimoji="1" lang="en-US" altLang="ja-JP" b="1" dirty="0" smtClean="0">
              <a:latin typeface="+mj-ea"/>
              <a:ea typeface="+mj-ea"/>
            </a:endParaRPr>
          </a:p>
          <a:p>
            <a:endParaRPr kumimoji="1" lang="en-US" altLang="ja-JP" b="1" dirty="0" smtClean="0">
              <a:latin typeface="+mj-ea"/>
              <a:ea typeface="+mj-ea"/>
            </a:endParaRPr>
          </a:p>
          <a:p>
            <a:endParaRPr kumimoji="1" lang="en-US" altLang="ja-JP" b="1" dirty="0" smtClean="0">
              <a:latin typeface="+mj-ea"/>
              <a:ea typeface="+mj-ea"/>
            </a:endParaRPr>
          </a:p>
          <a:p>
            <a:pPr>
              <a:buNone/>
            </a:pPr>
            <a:r>
              <a:rPr kumimoji="1" lang="en-US" altLang="ja-JP" b="1" dirty="0" smtClean="0">
                <a:latin typeface="+mj-ea"/>
                <a:ea typeface="+mj-ea"/>
              </a:rPr>
              <a:t>[Use Policy for Private Sector]</a:t>
            </a:r>
            <a:endParaRPr kumimoji="1" lang="ja-JP" altLang="en-US" b="1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Use Policy of Base Map and Base Photo</a:t>
            </a:r>
            <a:br>
              <a:rPr kumimoji="1" lang="en-US" altLang="ja-JP" b="1" dirty="0" smtClean="0"/>
            </a:br>
            <a:r>
              <a:rPr kumimoji="1" lang="en-US" altLang="ja-JP" sz="1600" b="1" dirty="0" smtClean="0"/>
              <a:t> (in the case that base map and photo can be used separately from the Platform)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196753"/>
            <a:ext cx="8229600" cy="427694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[Use Policy for Public Sector]</a:t>
            </a:r>
          </a:p>
          <a:p>
            <a:endParaRPr kumimoji="1" lang="en-US" altLang="ja-JP" b="1" dirty="0" smtClean="0">
              <a:latin typeface="+mj-lt"/>
            </a:endParaRPr>
          </a:p>
          <a:p>
            <a:endParaRPr kumimoji="1" lang="en-US" altLang="ja-JP" b="1" dirty="0" smtClean="0">
              <a:latin typeface="+mj-lt"/>
            </a:endParaRPr>
          </a:p>
          <a:p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[Use Policy for Private Sector]</a:t>
            </a:r>
            <a:endParaRPr kumimoji="1" lang="ja-JP" altLang="en-US" b="1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Challenges and Future Works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124744"/>
            <a:ext cx="8229600" cy="489654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[In This Year]</a:t>
            </a: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[In the Middle Term]</a:t>
            </a: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endParaRPr kumimoji="1" lang="en-US" altLang="ja-JP" b="1" dirty="0" smtClean="0">
              <a:latin typeface="+mj-lt"/>
            </a:endParaRPr>
          </a:p>
          <a:p>
            <a:pPr>
              <a:buNone/>
            </a:pPr>
            <a:r>
              <a:rPr kumimoji="1" lang="en-US" altLang="ja-JP" b="1" dirty="0" smtClean="0">
                <a:latin typeface="+mj-lt"/>
              </a:rPr>
              <a:t>[In the Long Term]</a:t>
            </a:r>
          </a:p>
          <a:p>
            <a:pPr>
              <a:buNone/>
            </a:pPr>
            <a:endParaRPr kumimoji="1" lang="ja-JP" altLang="en-US" b="1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b="1">
                <a:latin typeface="+mj-ea"/>
              </a:rPr>
              <a:t>Contact information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736"/>
            <a:ext cx="8229600" cy="4896543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latin typeface="+mj-ea"/>
                <a:ea typeface="+mj-ea"/>
              </a:rPr>
              <a:t>[Name</a:t>
            </a:r>
            <a:r>
              <a:rPr lang="en-GB" b="1" dirty="0" smtClean="0">
                <a:latin typeface="+mj-ea"/>
                <a:ea typeface="+mj-ea"/>
              </a:rPr>
              <a:t>]</a:t>
            </a:r>
          </a:p>
          <a:p>
            <a:pPr>
              <a:buFontTx/>
              <a:buNone/>
            </a:pPr>
            <a:endParaRPr lang="en-GB" b="1" dirty="0" smtClean="0">
              <a:latin typeface="+mj-ea"/>
              <a:ea typeface="+mj-ea"/>
            </a:endParaRPr>
          </a:p>
          <a:p>
            <a:pPr>
              <a:buFontTx/>
              <a:buNone/>
            </a:pPr>
            <a:endParaRPr lang="en-GB" b="1" dirty="0" smtClean="0">
              <a:latin typeface="+mj-ea"/>
              <a:ea typeface="+mj-ea"/>
            </a:endParaRPr>
          </a:p>
          <a:p>
            <a:pPr>
              <a:buFontTx/>
              <a:buNone/>
            </a:pPr>
            <a:r>
              <a:rPr lang="en-GB" b="1" dirty="0" smtClean="0">
                <a:latin typeface="+mj-ea"/>
                <a:ea typeface="+mj-ea"/>
              </a:rPr>
              <a:t>[Organization Name]</a:t>
            </a:r>
          </a:p>
          <a:p>
            <a:pPr>
              <a:buFontTx/>
              <a:buNone/>
            </a:pPr>
            <a:endParaRPr lang="en-GB" b="1" dirty="0" smtClean="0">
              <a:latin typeface="+mj-ea"/>
              <a:ea typeface="+mj-ea"/>
            </a:endParaRPr>
          </a:p>
          <a:p>
            <a:pPr>
              <a:buFontTx/>
              <a:buNone/>
            </a:pPr>
            <a:endParaRPr lang="en-GB" b="1" dirty="0">
              <a:latin typeface="+mj-ea"/>
              <a:ea typeface="+mj-ea"/>
            </a:endParaRPr>
          </a:p>
          <a:p>
            <a:pPr>
              <a:buFontTx/>
              <a:buNone/>
            </a:pPr>
            <a:r>
              <a:rPr lang="en-GB" b="1" dirty="0" smtClean="0">
                <a:latin typeface="+mj-ea"/>
                <a:ea typeface="+mj-ea"/>
              </a:rPr>
              <a:t>[Email </a:t>
            </a:r>
            <a:r>
              <a:rPr lang="en-GB" b="1" dirty="0">
                <a:latin typeface="+mj-ea"/>
                <a:ea typeface="+mj-ea"/>
              </a:rPr>
              <a:t>A</a:t>
            </a:r>
            <a:r>
              <a:rPr lang="en-GB" b="1" dirty="0" smtClean="0">
                <a:latin typeface="+mj-ea"/>
                <a:ea typeface="+mj-ea"/>
              </a:rPr>
              <a:t>ddress]</a:t>
            </a:r>
            <a:endParaRPr lang="en-GB" b="1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GGIM powerpoint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UNGGIM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GGIM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GGIM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UNGGIM powerpoint</Template>
  <TotalTime>912</TotalTime>
  <Words>261</Words>
  <Application>Microsoft Office PowerPoint</Application>
  <PresentationFormat>画面に合わせる (4:3)</PresentationFormat>
  <Paragraphs>112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UNGGIM powerpoint</vt:lpstr>
      <vt:lpstr>スライド 1</vt:lpstr>
      <vt:lpstr>Outline</vt:lpstr>
      <vt:lpstr>Name of Geospatial Information Web Services Platform</vt:lpstr>
      <vt:lpstr>Serviced Data via the Platform</vt:lpstr>
      <vt:lpstr>Use Cases of the Platform</vt:lpstr>
      <vt:lpstr>Use Policy of the Platform</vt:lpstr>
      <vt:lpstr>Use Policy of Base Map and Base Photo  (in the case that base map and photo can be used separately from the Platform)</vt:lpstr>
      <vt:lpstr>Challenges and Future Works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GSI</cp:lastModifiedBy>
  <cp:revision>134</cp:revision>
  <dcterms:created xsi:type="dcterms:W3CDTF">2012-08-29T13:24:35Z</dcterms:created>
  <dcterms:modified xsi:type="dcterms:W3CDTF">2013-08-29T05:04:02Z</dcterms:modified>
</cp:coreProperties>
</file>